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36"/>
  </p:notesMasterIdLst>
  <p:sldIdLst>
    <p:sldId id="29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3" r:id="rId25"/>
    <p:sldId id="278" r:id="rId26"/>
    <p:sldId id="294" r:id="rId27"/>
    <p:sldId id="279" r:id="rId28"/>
    <p:sldId id="280" r:id="rId29"/>
    <p:sldId id="295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1C169-4602-4545-A579-D2566BFCCCE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7FC36-FA98-44CB-AF14-E91F7BE9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5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7FC36-FA98-44CB-AF14-E91F7BE937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7FC36-FA98-44CB-AF14-E91F7BE937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2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7FC36-FA98-44CB-AF14-E91F7BE937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0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4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95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16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27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6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0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6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3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83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925" y="29770"/>
            <a:ext cx="8839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3600" b="1" i="1" u="sng" dirty="0" err="1" smtClean="0">
                <a:solidFill>
                  <a:srgbClr val="FFFF00"/>
                </a:solidFill>
                <a:latin typeface="Calibri"/>
                <a:ea typeface="MS Mincho"/>
                <a:cs typeface="DecoType Naskh Variants" pitchFamily="2" charset="-78"/>
              </a:rPr>
              <a:t>PolyOrganoSiloxane</a:t>
            </a:r>
            <a:r>
              <a:rPr lang="en-US" sz="3600" b="1" i="1" u="sng" dirty="0" smtClean="0">
                <a:solidFill>
                  <a:srgbClr val="FFFF00"/>
                </a:solidFill>
                <a:latin typeface="Calibri"/>
                <a:ea typeface="MS Mincho"/>
                <a:cs typeface="DecoType Naskh Variants" pitchFamily="2" charset="-78"/>
              </a:rPr>
              <a:t>, Synthesis and</a:t>
            </a:r>
            <a:r>
              <a:rPr lang="en-US" sz="3600" b="1" i="1" dirty="0" smtClean="0">
                <a:solidFill>
                  <a:srgbClr val="FFFF00"/>
                </a:solidFill>
                <a:latin typeface="Calibri"/>
                <a:ea typeface="MS Mincho"/>
                <a:cs typeface="DecoType Naskh Variants" pitchFamily="2" charset="-78"/>
              </a:rPr>
              <a:t> </a:t>
            </a:r>
            <a:r>
              <a:rPr lang="en-US" sz="3600" b="1" i="1" u="sng" dirty="0" smtClean="0">
                <a:solidFill>
                  <a:srgbClr val="FFFF00"/>
                </a:solidFill>
                <a:latin typeface="Calibri"/>
                <a:ea typeface="MS Mincho"/>
                <a:cs typeface="DecoType Naskh Variants" pitchFamily="2" charset="-78"/>
              </a:rPr>
              <a:t>Application</a:t>
            </a:r>
            <a:endParaRPr lang="en-US" sz="3600" b="1" i="1" u="sng" dirty="0">
              <a:solidFill>
                <a:srgbClr val="FFFF00"/>
              </a:solidFill>
              <a:latin typeface="Calibri"/>
              <a:ea typeface="MS Mincho"/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04800" y="64008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Widad. </a:t>
            </a:r>
            <a:r>
              <a:rPr lang="en-US" sz="1400" b="1" i="1" u="sng" dirty="0" err="1" smtClean="0"/>
              <a:t>salih</a:t>
            </a:r>
            <a:endParaRPr lang="en-US" sz="1400" b="1" i="1" u="sng" dirty="0"/>
          </a:p>
        </p:txBody>
      </p:sp>
      <p:sp>
        <p:nvSpPr>
          <p:cNvPr id="3" name="مستطيل 2"/>
          <p:cNvSpPr/>
          <p:nvPr/>
        </p:nvSpPr>
        <p:spPr>
          <a:xfrm>
            <a:off x="1499471" y="3076369"/>
            <a:ext cx="16002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i="1" u="sng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</a:t>
            </a:r>
            <a:endParaRPr lang="en-US" sz="3200" b="1" i="1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07473" y="3705538"/>
            <a:ext cx="2061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Introduction.</a:t>
            </a:r>
            <a:endParaRPr lang="en-US" sz="2400" b="1" i="1" dirty="0"/>
          </a:p>
        </p:txBody>
      </p:sp>
      <p:sp>
        <p:nvSpPr>
          <p:cNvPr id="7" name="مستطيل 6"/>
          <p:cNvSpPr/>
          <p:nvPr/>
        </p:nvSpPr>
        <p:spPr>
          <a:xfrm>
            <a:off x="1382697" y="4221203"/>
            <a:ext cx="3275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Element </a:t>
            </a:r>
            <a:r>
              <a:rPr lang="en-US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Silicon. </a:t>
            </a:r>
            <a:endParaRPr lang="en-US" sz="2400" b="1" i="1" dirty="0"/>
          </a:p>
        </p:txBody>
      </p:sp>
      <p:sp>
        <p:nvSpPr>
          <p:cNvPr id="8" name="مستطيل 7"/>
          <p:cNvSpPr/>
          <p:nvPr/>
        </p:nvSpPr>
        <p:spPr>
          <a:xfrm>
            <a:off x="1379868" y="4790867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Structure of </a:t>
            </a:r>
            <a:r>
              <a:rPr lang="en-US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Silicones. </a:t>
            </a:r>
            <a:endParaRPr lang="en-US" sz="2400" b="1" i="1" dirty="0"/>
          </a:p>
        </p:txBody>
      </p:sp>
      <p:sp>
        <p:nvSpPr>
          <p:cNvPr id="9" name="مستطيل 8"/>
          <p:cNvSpPr/>
          <p:nvPr/>
        </p:nvSpPr>
        <p:spPr>
          <a:xfrm>
            <a:off x="1293180" y="5279560"/>
            <a:ext cx="3366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Silicone </a:t>
            </a:r>
            <a:r>
              <a:rPr lang="en-US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Applications.</a:t>
            </a:r>
            <a:endParaRPr lang="en-US" sz="2400" b="1" i="1" dirty="0"/>
          </a:p>
        </p:txBody>
      </p:sp>
      <p:pic>
        <p:nvPicPr>
          <p:cNvPr id="7170" name="Picture 2" descr="https://d34rdvn2ky3gnm.cloudfront.net/images/up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685800"/>
            <a:ext cx="33139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100129" y="2208585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From Raw Material  To Final Products</a:t>
            </a:r>
            <a:endParaRPr lang="en-U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9135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04800" y="64008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Widad. </a:t>
            </a:r>
            <a:r>
              <a:rPr lang="en-US" sz="1400" b="1" i="1" u="sng" dirty="0" err="1" smtClean="0"/>
              <a:t>salih</a:t>
            </a:r>
            <a:endParaRPr lang="en-US" sz="1400" b="1" i="1" u="sng" dirty="0"/>
          </a:p>
        </p:txBody>
      </p:sp>
      <p:sp>
        <p:nvSpPr>
          <p:cNvPr id="155" name="مستطيل 154"/>
          <p:cNvSpPr/>
          <p:nvPr/>
        </p:nvSpPr>
        <p:spPr>
          <a:xfrm>
            <a:off x="2595724" y="228600"/>
            <a:ext cx="3692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u="sng" dirty="0">
                <a:solidFill>
                  <a:srgbClr val="FFFF00"/>
                </a:solidFill>
                <a:latin typeface="Times Roman Bold Italic"/>
                <a:ea typeface="Calibri" panose="020F0502020204030204" pitchFamily="34" charset="0"/>
                <a:cs typeface="Times Roman Bold Italic"/>
              </a:rPr>
              <a:t>Silicone polymers</a:t>
            </a:r>
            <a:endParaRPr lang="en-US" sz="3200" b="1" i="1" u="sng" dirty="0">
              <a:solidFill>
                <a:srgbClr val="FFFF00"/>
              </a:solidFill>
            </a:endParaRPr>
          </a:p>
        </p:txBody>
      </p:sp>
      <p:sp>
        <p:nvSpPr>
          <p:cNvPr id="156" name="مستطيل 155"/>
          <p:cNvSpPr/>
          <p:nvPr/>
        </p:nvSpPr>
        <p:spPr>
          <a:xfrm>
            <a:off x="609600" y="9906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31F20"/>
                </a:solidFill>
                <a:latin typeface="Times Roman Bold Italic"/>
                <a:ea typeface="Calibri" panose="020F0502020204030204" pitchFamily="34" charset="0"/>
                <a:cs typeface="Times Roman Bold Italic"/>
              </a:rPr>
              <a:t>. </a:t>
            </a:r>
            <a:r>
              <a:rPr lang="en-US" sz="2000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 Silicone polymers are obtained by a three-step synthesis:</a:t>
            </a:r>
            <a:endParaRPr lang="en-US" sz="2000" i="1" dirty="0"/>
          </a:p>
        </p:txBody>
      </p:sp>
      <p:sp>
        <p:nvSpPr>
          <p:cNvPr id="157" name="مستطيل 156"/>
          <p:cNvSpPr/>
          <p:nvPr/>
        </p:nvSpPr>
        <p:spPr>
          <a:xfrm>
            <a:off x="1590054" y="1589706"/>
            <a:ext cx="5953745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latin typeface="Times Roman"/>
                <a:ea typeface="Calibri" panose="020F0502020204030204" pitchFamily="34" charset="0"/>
                <a:cs typeface="Times Roman"/>
              </a:rPr>
              <a:t>• </a:t>
            </a:r>
            <a:r>
              <a:rPr lang="en-US" sz="2400" b="1" i="1" dirty="0" err="1">
                <a:solidFill>
                  <a:srgbClr val="FFFF00"/>
                </a:solidFill>
                <a:latin typeface="Times Roman"/>
                <a:ea typeface="Calibri" panose="020F0502020204030204" pitchFamily="34" charset="0"/>
                <a:cs typeface="Times Roman"/>
              </a:rPr>
              <a:t>Chlorosilane</a:t>
            </a:r>
            <a:r>
              <a:rPr lang="en-US" sz="2400" b="1" i="1" dirty="0">
                <a:solidFill>
                  <a:srgbClr val="FFFF00"/>
                </a:solidFill>
                <a:latin typeface="Times Roman"/>
                <a:ea typeface="Calibri" panose="020F0502020204030204" pitchFamily="34" charset="0"/>
                <a:cs typeface="Times Roman"/>
              </a:rPr>
              <a:t> synthesis</a:t>
            </a:r>
            <a:endParaRPr lang="en-US" sz="24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latin typeface="Times Roman"/>
                <a:ea typeface="Calibri" panose="020F0502020204030204" pitchFamily="34" charset="0"/>
                <a:cs typeface="Times Roman"/>
              </a:rPr>
              <a:t>• </a:t>
            </a:r>
            <a:r>
              <a:rPr lang="en-US" sz="2400" b="1" i="1" dirty="0" err="1">
                <a:solidFill>
                  <a:srgbClr val="FFFF00"/>
                </a:solidFill>
                <a:latin typeface="Times Roman"/>
                <a:ea typeface="Calibri" panose="020F0502020204030204" pitchFamily="34" charset="0"/>
                <a:cs typeface="Times Roman"/>
              </a:rPr>
              <a:t>Chlorosilane</a:t>
            </a:r>
            <a:r>
              <a:rPr lang="en-US" sz="2400" b="1" i="1" dirty="0">
                <a:solidFill>
                  <a:srgbClr val="FFFF00"/>
                </a:solidFill>
                <a:latin typeface="Times Roman"/>
                <a:ea typeface="Calibri" panose="020F0502020204030204" pitchFamily="34" charset="0"/>
                <a:cs typeface="Times Roman"/>
              </a:rPr>
              <a:t> hydrolysis</a:t>
            </a:r>
            <a:endParaRPr lang="en-US" sz="24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rgbClr val="FFFF00"/>
                </a:solidFill>
                <a:latin typeface="Times Roman"/>
                <a:ea typeface="Calibri" panose="020F0502020204030204" pitchFamily="34" charset="0"/>
                <a:cs typeface="Times Roman"/>
              </a:rPr>
              <a:t>• </a:t>
            </a:r>
            <a:r>
              <a:rPr lang="en-US" sz="2400" b="1" i="1" dirty="0" err="1">
                <a:solidFill>
                  <a:srgbClr val="FFFF00"/>
                </a:solidFill>
                <a:latin typeface="Times Roman"/>
                <a:ea typeface="Calibri" panose="020F0502020204030204" pitchFamily="34" charset="0"/>
                <a:cs typeface="Times Roman"/>
              </a:rPr>
              <a:t>Polymerisation</a:t>
            </a:r>
            <a:r>
              <a:rPr lang="en-US" sz="2400" b="1" i="1" dirty="0">
                <a:solidFill>
                  <a:srgbClr val="FFFF00"/>
                </a:solidFill>
                <a:latin typeface="Times Roman"/>
                <a:ea typeface="Calibri" panose="020F0502020204030204" pitchFamily="34" charset="0"/>
                <a:cs typeface="Times Roman"/>
              </a:rPr>
              <a:t> and </a:t>
            </a:r>
            <a:r>
              <a:rPr lang="en-US" sz="2400" b="1" i="1" dirty="0" err="1">
                <a:solidFill>
                  <a:srgbClr val="FFFF00"/>
                </a:solidFill>
                <a:latin typeface="Times Roman"/>
                <a:ea typeface="Calibri" panose="020F0502020204030204" pitchFamily="34" charset="0"/>
                <a:cs typeface="Times Roman"/>
              </a:rPr>
              <a:t>polycondensation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158" name="Rectangle 3"/>
          <p:cNvSpPr>
            <a:spLocks noChangeArrowheads="1"/>
          </p:cNvSpPr>
          <p:nvPr/>
        </p:nvSpPr>
        <p:spPr bwMode="auto">
          <a:xfrm>
            <a:off x="261626" y="3040711"/>
            <a:ext cx="8610600" cy="343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</a:rPr>
              <a:t>Despite the Fact that </a:t>
            </a:r>
            <a:r>
              <a:rPr lang="en-US" altLang="en-US" sz="2000" b="1" u="sng" dirty="0">
                <a:solidFill>
                  <a:srgbClr val="FFFF00"/>
                </a:solidFill>
              </a:rPr>
              <a:t>Silicon</a:t>
            </a:r>
            <a:r>
              <a:rPr lang="en-US" altLang="en-US" sz="2000" b="1" dirty="0">
                <a:solidFill>
                  <a:schemeClr val="bg1"/>
                </a:solidFill>
              </a:rPr>
              <a:t> and </a:t>
            </a:r>
            <a:r>
              <a:rPr lang="en-US" altLang="en-US" sz="2000" b="1" u="sng" dirty="0">
                <a:solidFill>
                  <a:srgbClr val="FFFF00"/>
                </a:solidFill>
              </a:rPr>
              <a:t>Carbon</a:t>
            </a:r>
            <a:r>
              <a:rPr lang="en-US" altLang="en-US" sz="2000" b="1" dirty="0">
                <a:solidFill>
                  <a:schemeClr val="bg1"/>
                </a:solidFill>
              </a:rPr>
              <a:t> are both Group IV elements their chemistry is very different</a:t>
            </a:r>
          </a:p>
          <a:p>
            <a:r>
              <a:rPr lang="en-US" altLang="en-US" sz="2000" b="1" dirty="0">
                <a:solidFill>
                  <a:schemeClr val="bg1"/>
                </a:solidFill>
              </a:rPr>
              <a:t>Unique flexibility of Si-O bond</a:t>
            </a:r>
          </a:p>
          <a:p>
            <a:r>
              <a:rPr lang="en-US" altLang="en-US" dirty="0"/>
              <a:t>   </a:t>
            </a:r>
            <a:r>
              <a:rPr lang="en-US" altLang="en-US" sz="3200" dirty="0"/>
              <a:t>		 	 </a:t>
            </a:r>
            <a:r>
              <a:rPr lang="en-US" altLang="en-US" sz="2000" u="sng" dirty="0">
                <a:solidFill>
                  <a:srgbClr val="FFFF00"/>
                </a:solidFill>
              </a:rPr>
              <a:t>Si-O-Si</a:t>
            </a:r>
            <a:r>
              <a:rPr lang="en-US" altLang="en-US" sz="2000" dirty="0"/>
              <a:t>        </a:t>
            </a:r>
            <a:r>
              <a:rPr lang="en-US" altLang="en-US" sz="2000" u="sng" dirty="0">
                <a:solidFill>
                  <a:srgbClr val="FFFF00"/>
                </a:solidFill>
              </a:rPr>
              <a:t>C-C-C</a:t>
            </a:r>
            <a:r>
              <a:rPr lang="en-US" altLang="en-US" sz="2000" dirty="0"/>
              <a:t> 	 </a:t>
            </a:r>
            <a:r>
              <a:rPr lang="en-US" altLang="en-US" sz="2000" dirty="0" smtClean="0"/>
              <a:t>       </a:t>
            </a:r>
            <a:r>
              <a:rPr lang="en-US" altLang="en-US" sz="2000" u="sng" dirty="0">
                <a:solidFill>
                  <a:srgbClr val="FFFF00"/>
                </a:solidFill>
              </a:rPr>
              <a:t>C-O-C</a:t>
            </a:r>
            <a:r>
              <a:rPr lang="en-US" altLang="en-US" sz="2000" dirty="0"/>
              <a:t>         </a:t>
            </a:r>
            <a:r>
              <a:rPr lang="en-US" altLang="en-US" sz="2000" u="sng" dirty="0">
                <a:solidFill>
                  <a:srgbClr val="FFFF00"/>
                </a:solidFill>
              </a:rPr>
              <a:t>units</a:t>
            </a:r>
            <a:r>
              <a:rPr lang="en-US" altLang="en-US" sz="2500" dirty="0"/>
              <a:t>		</a:t>
            </a:r>
            <a:r>
              <a:rPr lang="en-US" altLang="en-US" sz="2000" b="1" i="1" dirty="0">
                <a:solidFill>
                  <a:schemeClr val="bg1"/>
                </a:solidFill>
              </a:rPr>
              <a:t>bond length     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       1.63</a:t>
            </a:r>
            <a:r>
              <a:rPr lang="en-US" altLang="en-US" sz="2000" b="1" i="1" dirty="0">
                <a:solidFill>
                  <a:schemeClr val="bg1"/>
                </a:solidFill>
              </a:rPr>
              <a:t>	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     1.54	                        </a:t>
            </a:r>
            <a:r>
              <a:rPr lang="en-US" altLang="en-US" sz="2000" b="1" i="1" dirty="0">
                <a:solidFill>
                  <a:schemeClr val="bg1"/>
                </a:solidFill>
              </a:rPr>
              <a:t>1.42        </a:t>
            </a:r>
            <a:r>
              <a:rPr lang="en-US" altLang="en-US" sz="1900" b="1" i="1" dirty="0">
                <a:solidFill>
                  <a:schemeClr val="bg1"/>
                </a:solidFill>
              </a:rPr>
              <a:t>angstroms</a:t>
            </a:r>
            <a:r>
              <a:rPr lang="en-US" altLang="en-US" sz="2500" b="1" i="1" dirty="0">
                <a:solidFill>
                  <a:schemeClr val="bg1"/>
                </a:solidFill>
              </a:rPr>
              <a:t>	</a:t>
            </a:r>
            <a:r>
              <a:rPr lang="en-US" altLang="en-US" sz="2000" b="1" i="1" dirty="0">
                <a:solidFill>
                  <a:schemeClr val="bg1"/>
                </a:solidFill>
              </a:rPr>
              <a:t>bond angle</a:t>
            </a:r>
            <a:r>
              <a:rPr lang="en-US" altLang="en-US" sz="2500" b="1" i="1" dirty="0">
                <a:solidFill>
                  <a:schemeClr val="bg1"/>
                </a:solidFill>
              </a:rPr>
              <a:t>	</a:t>
            </a:r>
            <a:r>
              <a:rPr lang="en-US" altLang="en-US" sz="2000" b="1" i="1" dirty="0">
                <a:solidFill>
                  <a:schemeClr val="bg1"/>
                </a:solidFill>
              </a:rPr>
              <a:t>    130              112           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           </a:t>
            </a:r>
            <a:r>
              <a:rPr lang="en-US" altLang="en-US" sz="2000" b="1" i="1" dirty="0">
                <a:solidFill>
                  <a:schemeClr val="bg1"/>
                </a:solidFill>
              </a:rPr>
              <a:t>111            </a:t>
            </a:r>
            <a:r>
              <a:rPr lang="en-US" altLang="en-US" sz="1900" b="1" i="1" dirty="0">
                <a:solidFill>
                  <a:schemeClr val="bg1"/>
                </a:solidFill>
              </a:rPr>
              <a:t>degree 	  	</a:t>
            </a:r>
            <a:r>
              <a:rPr lang="en-US" altLang="en-US" sz="2000" b="1" i="1" dirty="0">
                <a:solidFill>
                  <a:schemeClr val="bg1"/>
                </a:solidFill>
              </a:rPr>
              <a:t>bond energy     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       </a:t>
            </a:r>
            <a:r>
              <a:rPr lang="en-US" altLang="en-US" sz="2000" b="1" i="1" dirty="0">
                <a:solidFill>
                  <a:schemeClr val="bg1"/>
                </a:solidFill>
              </a:rPr>
              <a:t>106               83             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          </a:t>
            </a:r>
            <a:r>
              <a:rPr lang="en-US" altLang="en-US" sz="2000" b="1" i="1" dirty="0">
                <a:solidFill>
                  <a:schemeClr val="bg1"/>
                </a:solidFill>
              </a:rPr>
              <a:t>86          </a:t>
            </a:r>
            <a:r>
              <a:rPr lang="en-US" altLang="en-US" sz="1900" b="1" i="1" dirty="0">
                <a:solidFill>
                  <a:schemeClr val="bg1"/>
                </a:solidFill>
              </a:rPr>
              <a:t>Kcal/</a:t>
            </a:r>
            <a:r>
              <a:rPr lang="en-US" altLang="en-US" sz="1900" b="1" i="1" dirty="0" err="1">
                <a:solidFill>
                  <a:schemeClr val="bg1"/>
                </a:solidFill>
              </a:rPr>
              <a:t>mol</a:t>
            </a:r>
            <a:r>
              <a:rPr lang="en-US" altLang="en-US" sz="1900" b="1" i="1" dirty="0">
                <a:solidFill>
                  <a:schemeClr val="bg1"/>
                </a:solidFill>
              </a:rPr>
              <a:t>	</a:t>
            </a:r>
            <a:r>
              <a:rPr lang="en-US" altLang="en-US" sz="2000" b="1" i="1" dirty="0">
                <a:solidFill>
                  <a:schemeClr val="bg1"/>
                </a:solidFill>
              </a:rPr>
              <a:t>bond barrier     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        </a:t>
            </a:r>
            <a:r>
              <a:rPr lang="en-US" altLang="en-US" sz="2000" b="1" i="1" dirty="0">
                <a:solidFill>
                  <a:schemeClr val="bg1"/>
                </a:solidFill>
              </a:rPr>
              <a:t>0.2               3.6          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             </a:t>
            </a:r>
            <a:r>
              <a:rPr lang="en-US" altLang="en-US" sz="2000" b="1" i="1" dirty="0">
                <a:solidFill>
                  <a:schemeClr val="bg1"/>
                </a:solidFill>
              </a:rPr>
              <a:t>2.7         Kcal/</a:t>
            </a:r>
            <a:r>
              <a:rPr lang="en-US" altLang="en-US" sz="2000" b="1" i="1" dirty="0" err="1">
                <a:solidFill>
                  <a:schemeClr val="bg1"/>
                </a:solidFill>
              </a:rPr>
              <a:t>mol</a:t>
            </a:r>
            <a:r>
              <a:rPr lang="en-US" altLang="en-US" sz="2000" b="1" i="1" dirty="0">
                <a:solidFill>
                  <a:schemeClr val="bg1"/>
                </a:solidFill>
              </a:rPr>
              <a:t> </a:t>
            </a:r>
            <a:r>
              <a:rPr lang="en-US" altLang="en-US" sz="25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13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6725" y="1524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400" b="1" i="1" dirty="0"/>
              <a:t>Key Point: Siloxane (Si-O-Si) polymers are stronger than carbon polymers, yet the polymer chains are more open and flexible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43200" y="1385386"/>
            <a:ext cx="430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Siloxane Physical Properties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2925" y="1879708"/>
            <a:ext cx="8610600" cy="45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</a:rPr>
              <a:t>Very low glass transition temperature (</a:t>
            </a:r>
            <a:r>
              <a:rPr lang="en-US" altLang="en-US" sz="2000" b="1" dirty="0" err="1">
                <a:solidFill>
                  <a:schemeClr val="bg1"/>
                </a:solidFill>
              </a:rPr>
              <a:t>Tg</a:t>
            </a:r>
            <a:r>
              <a:rPr lang="en-US" altLang="en-US" sz="2000" b="1" dirty="0">
                <a:solidFill>
                  <a:schemeClr val="bg1"/>
                </a:solidFill>
              </a:rPr>
              <a:t> = -120 </a:t>
            </a:r>
            <a:r>
              <a:rPr lang="en-US" alt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°C</a:t>
            </a:r>
            <a:r>
              <a:rPr lang="en-US" altLang="en-US" sz="2000" b="1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 high molecular weights but not a solid</a:t>
            </a:r>
            <a:br>
              <a:rPr lang="en-US" altLang="en-US" sz="2000" b="1" dirty="0">
                <a:solidFill>
                  <a:schemeClr val="bg1"/>
                </a:solidFill>
              </a:rPr>
            </a:br>
            <a:endParaRPr lang="en-US" alt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en-US" altLang="en-US" sz="2000" b="1" dirty="0">
                <a:solidFill>
                  <a:schemeClr val="bg1"/>
                </a:solidFill>
              </a:rPr>
              <a:t> Ability to spread out on a wide variety of substrates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 silky, smooth, non-tacky, aesthetic enhancing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flowability</a:t>
            </a:r>
            <a:r>
              <a:rPr lang="en-US" altLang="en-US" sz="2000" b="1" dirty="0">
                <a:solidFill>
                  <a:schemeClr val="bg1"/>
                </a:solidFill>
              </a:rPr>
              <a:t> and film forming</a:t>
            </a:r>
            <a:br>
              <a:rPr lang="en-US" altLang="en-US" sz="2000" b="1" dirty="0">
                <a:solidFill>
                  <a:schemeClr val="bg1"/>
                </a:solidFill>
              </a:rPr>
            </a:br>
            <a:endParaRPr lang="en-US" alt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en-US" altLang="en-US" sz="2000" b="1" dirty="0">
                <a:solidFill>
                  <a:schemeClr val="bg1"/>
                </a:solidFill>
              </a:rPr>
              <a:t> Lowest surface shear viscosity and low surface tension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 lubricating, antifoaming, waterproofing, release properties</a:t>
            </a:r>
            <a:br>
              <a:rPr lang="en-US" altLang="en-US" sz="2000" b="1" dirty="0">
                <a:solidFill>
                  <a:schemeClr val="bg1"/>
                </a:solidFill>
              </a:rPr>
            </a:br>
            <a:endParaRPr lang="en-US" alt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en-US" altLang="en-US" sz="2000" b="1" dirty="0">
                <a:solidFill>
                  <a:schemeClr val="bg1"/>
                </a:solidFill>
              </a:rPr>
              <a:t> High gas permeability</a:t>
            </a:r>
            <a:br>
              <a:rPr lang="en-US" altLang="en-US" sz="2000" b="1" dirty="0">
                <a:solidFill>
                  <a:schemeClr val="bg1"/>
                </a:solidFill>
              </a:rPr>
            </a:br>
            <a:endParaRPr lang="en-US" alt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en-US" altLang="en-US" sz="2000" b="1" dirty="0">
                <a:solidFill>
                  <a:schemeClr val="bg1"/>
                </a:solidFill>
              </a:rPr>
              <a:t> Excellent dielectric properties</a:t>
            </a:r>
            <a:br>
              <a:rPr lang="en-US" altLang="en-US" sz="2000" b="1" dirty="0">
                <a:solidFill>
                  <a:schemeClr val="bg1"/>
                </a:solidFill>
              </a:rPr>
            </a:br>
            <a:endParaRPr lang="en-US" alt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en-US" altLang="en-US" sz="2000" b="1" dirty="0">
                <a:solidFill>
                  <a:schemeClr val="bg1"/>
                </a:solidFill>
              </a:rPr>
              <a:t> Very good thermo-oxidative stability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 good chemical inertness and temperature resistance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09798" y="6456858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/>
              <a:t>Widad. </a:t>
            </a:r>
            <a:r>
              <a:rPr lang="en-US" b="1" i="1" u="sng" dirty="0" err="1"/>
              <a:t>salih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9894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932099"/>
              </p:ext>
            </p:extLst>
          </p:nvPr>
        </p:nvGraphicFramePr>
        <p:xfrm>
          <a:off x="2798494" y="2684689"/>
          <a:ext cx="3525837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lipArt" r:id="rId3" imgW="3543300" imgH="3390900" progId="MS_ClipArt_Gallery.2">
                  <p:embed/>
                </p:oleObj>
              </mc:Choice>
              <mc:Fallback>
                <p:oleObj name="ClipArt" r:id="rId3" imgW="3543300" imgH="33909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081"/>
                      <a:stretch>
                        <a:fillRect/>
                      </a:stretch>
                    </p:blipFill>
                    <p:spPr bwMode="auto">
                      <a:xfrm>
                        <a:off x="2798494" y="2684689"/>
                        <a:ext cx="3525837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75125" y="60944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Si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178049" y="4243614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5774" y="3861027"/>
            <a:ext cx="1533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Volatile Methyl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Siloxanes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2178049" y="3253014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33374" y="3022827"/>
            <a:ext cx="182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Silicone Polyethers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339849" y="2186214"/>
            <a:ext cx="2362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9574" y="1956027"/>
            <a:ext cx="793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Silanes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3381374" y="1998889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65287" y="1521052"/>
            <a:ext cx="192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Fluids &amp; Emulsions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5226049" y="2110014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140449" y="1500414"/>
            <a:ext cx="8620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Silicone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Resins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600" b="1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5759449" y="2186214"/>
            <a:ext cx="1600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7572374" y="1879827"/>
            <a:ext cx="1235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Dimethyl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Compounds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5911849" y="3176814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115174" y="2946627"/>
            <a:ext cx="1674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Organo-Silicones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   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292849" y="4396014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191374" y="4165827"/>
            <a:ext cx="1577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Amino Silicones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    </a:t>
            </a: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968750" y="6178550"/>
            <a:ext cx="977900" cy="4445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90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55599" y="3868964"/>
            <a:ext cx="1739900" cy="5969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90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79399" y="2954564"/>
            <a:ext cx="18161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90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55599" y="1887764"/>
            <a:ext cx="901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90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611312" y="1497239"/>
            <a:ext cx="19685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90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064249" y="1500414"/>
            <a:ext cx="10541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900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518399" y="1887764"/>
            <a:ext cx="12827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900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061199" y="2878364"/>
            <a:ext cx="1739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900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7213599" y="4173764"/>
            <a:ext cx="15875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900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3779837" y="1335314"/>
            <a:ext cx="19208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Elastomers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4625974" y="1768702"/>
            <a:ext cx="28575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Silicone Family Tree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209798" y="6456858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/>
              <a:t>Widad. </a:t>
            </a:r>
            <a:r>
              <a:rPr lang="en-US" b="1" i="1" u="sng" dirty="0" err="1"/>
              <a:t>salih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6166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566738" y="1382713"/>
            <a:ext cx="8158162" cy="526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u="sng" dirty="0">
                <a:solidFill>
                  <a:srgbClr val="FFFF00"/>
                </a:solidFill>
                <a:latin typeface="Arial" panose="020B0604020202020204" pitchFamily="34" charset="0"/>
              </a:rPr>
              <a:t>Precursor             </a:t>
            </a:r>
            <a:r>
              <a:rPr lang="en-US" altLang="en-US" sz="1600" b="1" u="sng" dirty="0" err="1">
                <a:solidFill>
                  <a:srgbClr val="FFFF00"/>
                </a:solidFill>
                <a:latin typeface="Arial" panose="020B0604020202020204" pitchFamily="34" charset="0"/>
              </a:rPr>
              <a:t>Silanol</a:t>
            </a:r>
            <a:r>
              <a:rPr lang="en-US" altLang="en-US" sz="1600" b="1" u="sng" dirty="0">
                <a:solidFill>
                  <a:srgbClr val="FFFF00"/>
                </a:solidFill>
                <a:latin typeface="Arial" panose="020B0604020202020204" pitchFamily="34" charset="0"/>
              </a:rPr>
              <a:t>                      Siloxane Structure                 Short hand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 Me                         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Cl-Si-Cl                 HO-Si-OH                  Linear Structures                     D  unit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 Me                         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  Me                         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Me-Si-Cl                 Me-Si-OH                  End-cap group                        M  unit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  Me                         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 Me                         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Cl-Si-Cl                 HO-Si-OH                  Branched Structures               T  unit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 Cl                           OH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 Cl                           OH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Cl-Si-Cl                 HO-Si-OH                  Silica Core                                Q  unit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 Cl                           OH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  Me  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16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Me-Si-O-Si-O-Si-O-Si-O-Si-Me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     Me   </a:t>
            </a:r>
            <a:r>
              <a:rPr lang="en-US" altLang="en-US" sz="16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16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16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16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Me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28675" y="304800"/>
            <a:ext cx="7772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200" b="1" i="1" u="sng" dirty="0">
                <a:solidFill>
                  <a:srgbClr val="002060"/>
                </a:solidFill>
              </a:rPr>
              <a:t>Silicone Nomenclature Shorthand </a:t>
            </a:r>
          </a:p>
        </p:txBody>
      </p:sp>
    </p:spTree>
    <p:extLst>
      <p:ext uri="{BB962C8B-B14F-4D97-AF65-F5344CB8AC3E}">
        <p14:creationId xmlns:p14="http://schemas.microsoft.com/office/powerpoint/2010/main" val="282003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023"/>
            <a:ext cx="8686800" cy="60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904220"/>
            <a:ext cx="8534400" cy="526798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133600" y="381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FF00"/>
                </a:solidFill>
              </a:rPr>
              <a:t>Synthesis Of Silicone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Fluide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" y="400110"/>
            <a:ext cx="8486775" cy="380999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44780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FFFF00"/>
                </a:solidFill>
              </a:rPr>
              <a:t>Industial</a:t>
            </a:r>
            <a:r>
              <a:rPr lang="en-US" sz="2000" b="1" u="sng" dirty="0" smtClean="0">
                <a:solidFill>
                  <a:srgbClr val="FFFF00"/>
                </a:solidFill>
              </a:rPr>
              <a:t> Synthesis of Silicone </a:t>
            </a:r>
            <a:r>
              <a:rPr lang="en-US" sz="2000" b="1" u="sng" dirty="0" err="1" smtClean="0">
                <a:solidFill>
                  <a:srgbClr val="FFFF00"/>
                </a:solidFill>
              </a:rPr>
              <a:t>Fluide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" y="4419600"/>
            <a:ext cx="843927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1709737" y="1066800"/>
            <a:ext cx="62150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Silicone fluids are distinguished from common organic fluids by a number of unique properties :</a:t>
            </a:r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1- Good thermal stability (150 -250 C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2- Good low –temperature performance (&lt; -70 C )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3- Strong hydrophobicity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4- Excellent release property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5- Pronounced surface activity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6- Good dielectric properties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7- very good damping material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8- Good radiation resistance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9-High solubility of gases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10- Physiological inertness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819400"/>
            <a:ext cx="3505200" cy="36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4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04800" y="64008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Widad. </a:t>
            </a:r>
            <a:r>
              <a:rPr lang="en-US" sz="1400" b="1" i="1" u="sng" dirty="0" err="1" smtClean="0"/>
              <a:t>salih</a:t>
            </a:r>
            <a:endParaRPr lang="en-US" sz="1400" b="1" i="1" u="sng" dirty="0"/>
          </a:p>
        </p:txBody>
      </p:sp>
      <p:sp>
        <p:nvSpPr>
          <p:cNvPr id="3" name="مستطيل 2"/>
          <p:cNvSpPr/>
          <p:nvPr/>
        </p:nvSpPr>
        <p:spPr>
          <a:xfrm>
            <a:off x="736264" y="-48908"/>
            <a:ext cx="7162800" cy="111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i="1" u="sng" dirty="0">
                <a:solidFill>
                  <a:schemeClr val="bg1"/>
                </a:solidFill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from raw material to </a:t>
            </a:r>
            <a:r>
              <a:rPr lang="en-US" sz="3200" b="1" i="1" u="sng" dirty="0" err="1">
                <a:solidFill>
                  <a:schemeClr val="bg1"/>
                </a:solidFill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tHe</a:t>
            </a:r>
            <a:r>
              <a:rPr lang="en-US" sz="3200" b="1" i="1" u="sng" dirty="0">
                <a:solidFill>
                  <a:schemeClr val="bg1"/>
                </a:solidFill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i="1" u="sng" dirty="0" err="1">
                <a:solidFill>
                  <a:schemeClr val="bg1"/>
                </a:solidFill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ProduCt</a:t>
            </a:r>
            <a:r>
              <a:rPr lang="en-US" sz="3200" b="1" i="1" u="sng" dirty="0">
                <a:solidFill>
                  <a:schemeClr val="bg1"/>
                </a:solidFill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 world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9924"/>
            <a:ext cx="8458200" cy="51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8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285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439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30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96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1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121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760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6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4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562600"/>
          </a:xfrm>
        </p:spPr>
        <p:txBody>
          <a:bodyPr>
            <a:normAutofit/>
          </a:bodyPr>
          <a:lstStyle/>
          <a:p>
            <a:pPr marL="45720" indent="0" algn="just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US" dirty="0" smtClean="0">
              <a:latin typeface="Calibri"/>
              <a:ea typeface="MS Mincho"/>
              <a:cs typeface="Arial"/>
            </a:endParaRPr>
          </a:p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04800" y="64008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Widad. </a:t>
            </a:r>
            <a:r>
              <a:rPr lang="en-US" sz="1400" b="1" i="1" u="sng" dirty="0" err="1" smtClean="0"/>
              <a:t>salih</a:t>
            </a:r>
            <a:endParaRPr lang="en-US" sz="1400" b="1" i="1" u="sng" dirty="0"/>
          </a:p>
        </p:txBody>
      </p:sp>
      <p:sp>
        <p:nvSpPr>
          <p:cNvPr id="300" name="Rectangle 4"/>
          <p:cNvSpPr>
            <a:spLocks noChangeArrowheads="1"/>
          </p:cNvSpPr>
          <p:nvPr/>
        </p:nvSpPr>
        <p:spPr bwMode="auto">
          <a:xfrm>
            <a:off x="969191" y="-59764"/>
            <a:ext cx="751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3200" i="1" u="sng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9924"/>
            <a:ext cx="8686800" cy="51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2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1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5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5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4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885" y="6049732"/>
            <a:ext cx="8839199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73624">
                  <a:lumMod val="60000"/>
                  <a:lumOff val="40000"/>
                </a:srgbClr>
              </a:buClr>
            </a:pPr>
            <a:endParaRPr lang="en-US" sz="1400" dirty="0">
              <a:latin typeface="Calibri"/>
              <a:ea typeface="MS Mincho"/>
              <a:cs typeface="Arial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0" y="6400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Widad. </a:t>
            </a:r>
            <a:r>
              <a:rPr lang="en-US" sz="1400" b="1" i="1" u="sng" dirty="0" err="1" smtClean="0"/>
              <a:t>salih</a:t>
            </a:r>
            <a:endParaRPr lang="en-US" sz="1400" b="1" i="1" u="sng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33400" y="-45718"/>
            <a:ext cx="655486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04800" y="64008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Widad. </a:t>
            </a:r>
            <a:r>
              <a:rPr lang="en-US" sz="1400" b="1" i="1" u="sng" dirty="0" err="1" smtClean="0"/>
              <a:t>salih</a:t>
            </a:r>
            <a:endParaRPr lang="en-US" sz="1400" b="1" i="1" u="sng" dirty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8153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04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04800" y="64740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Widad. </a:t>
            </a:r>
            <a:r>
              <a:rPr lang="en-US" sz="1400" b="1" i="1" u="sng" dirty="0" err="1" smtClean="0"/>
              <a:t>salih</a:t>
            </a:r>
            <a:endParaRPr lang="en-US" sz="1400" b="1" i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V="1">
            <a:off x="533400" y="1"/>
            <a:ext cx="7924800" cy="7619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1275608" y="2162968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SiO2   +   2 C 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8" name="رابط كسهم مستقيم 27"/>
          <p:cNvCxnSpPr/>
          <p:nvPr/>
        </p:nvCxnSpPr>
        <p:spPr>
          <a:xfrm>
            <a:off x="6096000" y="2843571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/>
          <p:cNvSpPr/>
          <p:nvPr/>
        </p:nvSpPr>
        <p:spPr>
          <a:xfrm>
            <a:off x="5670468" y="2162968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   +   2 CO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132097" y="3871584"/>
            <a:ext cx="4572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CH3OH   +  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HCl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en-US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5538312" y="3892904"/>
            <a:ext cx="204254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CH3Cl   +   H2O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67047" y="4489914"/>
            <a:ext cx="710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Synthesis of </a:t>
            </a:r>
            <a:r>
              <a:rPr lang="en-US" sz="2000" b="1" i="1" u="sng" dirty="0" err="1" smtClean="0"/>
              <a:t>chlorosilanes</a:t>
            </a:r>
            <a:endParaRPr lang="en-US" sz="2000" b="1" i="1" u="sng" dirty="0"/>
          </a:p>
        </p:txBody>
      </p:sp>
      <p:sp>
        <p:nvSpPr>
          <p:cNvPr id="33" name="مستطيل 32"/>
          <p:cNvSpPr/>
          <p:nvPr/>
        </p:nvSpPr>
        <p:spPr>
          <a:xfrm>
            <a:off x="743197" y="5077209"/>
            <a:ext cx="80010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The reaction giving </a:t>
            </a:r>
            <a:r>
              <a:rPr lang="en-US" b="1" i="1" dirty="0" err="1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chlorosilanes</a:t>
            </a:r>
            <a:r>
              <a:rPr lang="en-US" b="1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 takes place in a </a:t>
            </a:r>
            <a:r>
              <a:rPr lang="en-US" b="1" i="1" dirty="0" err="1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fluidised</a:t>
            </a:r>
            <a:r>
              <a:rPr lang="en-US" b="1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 bed of silicon metal powder in which flows a stream of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i="1" dirty="0" err="1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methylchloride</a:t>
            </a:r>
            <a:r>
              <a:rPr lang="en-US" b="1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, usually at temperatures of 250 to 350</a:t>
            </a:r>
            <a:r>
              <a:rPr lang="en-US" b="1" i="1" dirty="0">
                <a:solidFill>
                  <a:srgbClr val="231F2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°</a:t>
            </a:r>
            <a:r>
              <a:rPr lang="en-US" b="1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C and at pressures of 1 to 5 bars. A mixture of different </a:t>
            </a:r>
            <a:r>
              <a:rPr lang="en-US" b="1" i="1" dirty="0" err="1" smtClean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silanes</a:t>
            </a:r>
            <a:r>
              <a:rPr lang="en-US" b="1" i="1" dirty="0" smtClean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 are obtained :</a:t>
            </a:r>
            <a:endParaRPr lang="en-US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3400" y="1406637"/>
            <a:ext cx="80772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the direct process of Rochow</a:t>
            </a:r>
            <a:r>
              <a:rPr lang="en-US" sz="800" b="1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2</a:t>
            </a:r>
            <a:r>
              <a:rPr lang="en-US" b="1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 and using silicon metal obtained from the reduction of sand at high temperature:</a:t>
            </a:r>
            <a:endParaRPr lang="en-US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3401" y="2839480"/>
            <a:ext cx="79248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and methyl chloride obtained by condensation of methanol with hydrochloric acid: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b="1" i="1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71600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Raw Material of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chlorosilanes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19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8"/>
          <p:cNvSpPr txBox="1">
            <a:spLocks/>
          </p:cNvSpPr>
          <p:nvPr/>
        </p:nvSpPr>
        <p:spPr>
          <a:xfrm>
            <a:off x="533400" y="533400"/>
            <a:ext cx="8153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/>
              <a:t>Ethyl- and phenylchlorosilanes can also be obtained through similar reactions to the direct process described above.</a:t>
            </a:r>
          </a:p>
          <a:p>
            <a:endParaRPr lang="en-US" sz="1800" b="1" dirty="0"/>
          </a:p>
        </p:txBody>
      </p:sp>
      <p:sp>
        <p:nvSpPr>
          <p:cNvPr id="5" name="مستطيل 4"/>
          <p:cNvSpPr/>
          <p:nvPr/>
        </p:nvSpPr>
        <p:spPr>
          <a:xfrm>
            <a:off x="1452748" y="852327"/>
            <a:ext cx="2505814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MeSiCl</a:t>
            </a:r>
            <a:r>
              <a:rPr lang="en-US" sz="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C</a:t>
            </a:r>
            <a:r>
              <a:rPr lang="en-US" sz="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MgBr  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81598" y="839924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Me(C</a:t>
            </a:r>
            <a:r>
              <a:rPr lang="en-US" sz="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)SiCl</a:t>
            </a:r>
            <a:r>
              <a:rPr lang="en-US" sz="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+ 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MgClBr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00100" y="1366397"/>
            <a:ext cx="761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It </a:t>
            </a:r>
            <a:r>
              <a:rPr lang="en-US" i="1" dirty="0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is also possible to replace the chlorine groups by </a:t>
            </a:r>
            <a:r>
              <a:rPr lang="en-US" i="1" dirty="0" err="1">
                <a:solidFill>
                  <a:srgbClr val="231F20"/>
                </a:solidFill>
                <a:latin typeface="Times Roman"/>
                <a:ea typeface="Calibri" panose="020F0502020204030204" pitchFamily="34" charset="0"/>
                <a:cs typeface="Times Roman"/>
              </a:rPr>
              <a:t>alcoholysis</a:t>
            </a:r>
            <a:endParaRPr lang="en-US" i="1" dirty="0"/>
          </a:p>
        </p:txBody>
      </p:sp>
      <p:sp>
        <p:nvSpPr>
          <p:cNvPr id="8" name="مستطيل 7"/>
          <p:cNvSpPr/>
          <p:nvPr/>
        </p:nvSpPr>
        <p:spPr>
          <a:xfrm>
            <a:off x="1452748" y="1747057"/>
            <a:ext cx="1845377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SiCl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+   ROH  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736236" y="1818394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SiOR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+  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HCl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13256"/>
            <a:ext cx="7772400" cy="357794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1184564" y="5883642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solidFill>
                  <a:srgbClr val="FFFF00"/>
                </a:solidFill>
              </a:rPr>
              <a:t>Rochow</a:t>
            </a:r>
            <a:r>
              <a:rPr lang="en-US" sz="1400" b="1" i="1" dirty="0" smtClean="0">
                <a:solidFill>
                  <a:srgbClr val="FFFF00"/>
                </a:solidFill>
              </a:rPr>
              <a:t> with his more elaborate Direct Synthesis Apparatus in the GE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Reseach</a:t>
            </a:r>
            <a:r>
              <a:rPr lang="en-US" sz="1400" b="1" i="1" dirty="0" smtClean="0">
                <a:solidFill>
                  <a:srgbClr val="FFFF00"/>
                </a:solidFill>
              </a:rPr>
              <a:t> Laboratory</a:t>
            </a:r>
            <a:endParaRPr lang="en-US" sz="1400" b="1" i="1" dirty="0">
              <a:solidFill>
                <a:srgbClr val="FFFF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04800" y="64740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Widad. </a:t>
            </a:r>
            <a:r>
              <a:rPr lang="en-US" sz="1400" b="1" i="1" u="sng" dirty="0" err="1" smtClean="0"/>
              <a:t>salih</a:t>
            </a:r>
            <a:endParaRPr lang="en-US" sz="1400" b="1" i="1" u="sng" dirty="0"/>
          </a:p>
        </p:txBody>
      </p:sp>
    </p:spTree>
    <p:extLst>
      <p:ext uri="{BB962C8B-B14F-4D97-AF65-F5344CB8AC3E}">
        <p14:creationId xmlns:p14="http://schemas.microsoft.com/office/powerpoint/2010/main" val="579009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a typeface="Calibri"/>
              <a:cs typeface="Arial"/>
            </a:endParaRPr>
          </a:p>
          <a:p>
            <a:pPr marL="0" indent="0">
              <a:buNone/>
            </a:pPr>
            <a:endParaRPr lang="en-US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dirty="0" smtClean="0">
              <a:ea typeface="Calibri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838200"/>
            <a:ext cx="8991600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" indent="0" algn="just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Wingdings 3" panose="05040102010807070707" pitchFamily="18" charset="2"/>
              <a:buNone/>
            </a:pPr>
            <a:endParaRPr lang="en-US" dirty="0" smtClean="0">
              <a:latin typeface="Calibri"/>
              <a:ea typeface="MS Mincho"/>
              <a:cs typeface="Arial"/>
            </a:endParaRP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990600"/>
            <a:ext cx="8991600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" indent="0" algn="just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Wingdings 3" panose="05040102010807070707" pitchFamily="18" charset="2"/>
              <a:buNone/>
            </a:pPr>
            <a:endParaRPr lang="en-US" smtClean="0">
              <a:latin typeface="Calibri"/>
              <a:ea typeface="MS Mincho"/>
              <a:cs typeface="Arial"/>
            </a:endParaRPr>
          </a:p>
          <a:p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04800" y="64008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Widad. </a:t>
            </a:r>
            <a:r>
              <a:rPr lang="en-US" sz="1400" b="1" i="1" u="sng" dirty="0" err="1" smtClean="0"/>
              <a:t>salih</a:t>
            </a:r>
            <a:endParaRPr lang="en-US" sz="1400" b="1" i="1" u="sng" dirty="0"/>
          </a:p>
        </p:txBody>
      </p:sp>
      <p:pic>
        <p:nvPicPr>
          <p:cNvPr id="8" name="Picture 2" descr="silico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1382"/>
            <a:ext cx="838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85800" y="2154382"/>
            <a:ext cx="914400" cy="457200"/>
            <a:chOff x="1680" y="1104"/>
            <a:chExt cx="576" cy="288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-5400000">
              <a:off x="1824" y="960"/>
              <a:ext cx="192" cy="480"/>
            </a:xfrm>
            <a:prstGeom prst="can">
              <a:avLst>
                <a:gd name="adj" fmla="val 7603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900"/>
            </a:p>
          </p:txBody>
        </p:sp>
        <p:sp>
          <p:nvSpPr>
            <p:cNvPr id="11" name="AutoShape 8" descr="Newsprint"/>
            <p:cNvSpPr>
              <a:spLocks noChangeArrowheads="1"/>
            </p:cNvSpPr>
            <p:nvPr/>
          </p:nvSpPr>
          <p:spPr bwMode="auto">
            <a:xfrm rot="-5400000">
              <a:off x="1920" y="1056"/>
              <a:ext cx="192" cy="480"/>
            </a:xfrm>
            <a:prstGeom prst="can">
              <a:avLst>
                <a:gd name="adj" fmla="val 7603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900"/>
            </a:p>
          </p:txBody>
        </p:sp>
      </p:grp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066800" y="1773382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533400" y="2763982"/>
            <a:ext cx="1143000" cy="1066800"/>
            <a:chOff x="240" y="1872"/>
            <a:chExt cx="720" cy="672"/>
          </a:xfrm>
        </p:grpSpPr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240" y="2016"/>
              <a:ext cx="336" cy="288"/>
              <a:chOff x="288" y="1920"/>
              <a:chExt cx="336" cy="288"/>
            </a:xfrm>
          </p:grpSpPr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384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48" name="Oval 13"/>
              <p:cNvSpPr>
                <a:spLocks noChangeArrowheads="1"/>
              </p:cNvSpPr>
              <p:nvPr/>
            </p:nvSpPr>
            <p:spPr bwMode="auto">
              <a:xfrm>
                <a:off x="576" y="211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49" name="Oval 14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50" name="Oval 15"/>
              <p:cNvSpPr>
                <a:spLocks noChangeArrowheads="1"/>
              </p:cNvSpPr>
              <p:nvPr/>
            </p:nvSpPr>
            <p:spPr bwMode="auto">
              <a:xfrm>
                <a:off x="432" y="216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51" name="Oval 16"/>
              <p:cNvSpPr>
                <a:spLocks noChangeArrowheads="1"/>
              </p:cNvSpPr>
              <p:nvPr/>
            </p:nvSpPr>
            <p:spPr bwMode="auto">
              <a:xfrm>
                <a:off x="288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52" name="Oval 17"/>
              <p:cNvSpPr>
                <a:spLocks noChangeArrowheads="1"/>
              </p:cNvSpPr>
              <p:nvPr/>
            </p:nvSpPr>
            <p:spPr bwMode="auto">
              <a:xfrm>
                <a:off x="528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53" name="Oval 1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</p:grp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384" y="192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900"/>
            </a:p>
          </p:txBody>
        </p: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624" y="1872"/>
              <a:ext cx="336" cy="288"/>
              <a:chOff x="288" y="1920"/>
              <a:chExt cx="336" cy="288"/>
            </a:xfrm>
          </p:grpSpPr>
          <p:sp>
            <p:nvSpPr>
              <p:cNvPr id="38" name="Oval 22"/>
              <p:cNvSpPr>
                <a:spLocks noChangeArrowheads="1"/>
              </p:cNvSpPr>
              <p:nvPr/>
            </p:nvSpPr>
            <p:spPr bwMode="auto">
              <a:xfrm>
                <a:off x="384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39" name="Oval 23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40" name="Oval 24"/>
              <p:cNvSpPr>
                <a:spLocks noChangeArrowheads="1"/>
              </p:cNvSpPr>
              <p:nvPr/>
            </p:nvSpPr>
            <p:spPr bwMode="auto">
              <a:xfrm>
                <a:off x="576" y="211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41" name="Oval 25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42" name="Oval 26"/>
              <p:cNvSpPr>
                <a:spLocks noChangeArrowheads="1"/>
              </p:cNvSpPr>
              <p:nvPr/>
            </p:nvSpPr>
            <p:spPr bwMode="auto">
              <a:xfrm>
                <a:off x="432" y="216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43" name="Oval 27"/>
              <p:cNvSpPr>
                <a:spLocks noChangeArrowheads="1"/>
              </p:cNvSpPr>
              <p:nvPr/>
            </p:nvSpPr>
            <p:spPr bwMode="auto">
              <a:xfrm>
                <a:off x="288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44" name="Oval 28"/>
              <p:cNvSpPr>
                <a:spLocks noChangeArrowheads="1"/>
              </p:cNvSpPr>
              <p:nvPr/>
            </p:nvSpPr>
            <p:spPr bwMode="auto">
              <a:xfrm>
                <a:off x="528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45" name="Oval 2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</p:grp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576" y="211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900"/>
            </a:p>
          </p:txBody>
        </p:sp>
        <p:grpSp>
          <p:nvGrpSpPr>
            <p:cNvPr id="18" name="Group 31"/>
            <p:cNvGrpSpPr>
              <a:grpSpLocks/>
            </p:cNvGrpSpPr>
            <p:nvPr/>
          </p:nvGrpSpPr>
          <p:grpSpPr bwMode="auto">
            <a:xfrm>
              <a:off x="576" y="2112"/>
              <a:ext cx="336" cy="288"/>
              <a:chOff x="288" y="1920"/>
              <a:chExt cx="336" cy="288"/>
            </a:xfrm>
          </p:grpSpPr>
          <p:sp>
            <p:nvSpPr>
              <p:cNvPr id="30" name="Oval 32"/>
              <p:cNvSpPr>
                <a:spLocks noChangeArrowheads="1"/>
              </p:cNvSpPr>
              <p:nvPr/>
            </p:nvSpPr>
            <p:spPr bwMode="auto">
              <a:xfrm>
                <a:off x="384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31" name="Oval 33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32" name="Oval 34"/>
              <p:cNvSpPr>
                <a:spLocks noChangeArrowheads="1"/>
              </p:cNvSpPr>
              <p:nvPr/>
            </p:nvSpPr>
            <p:spPr bwMode="auto">
              <a:xfrm>
                <a:off x="576" y="211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34" name="Oval 36"/>
              <p:cNvSpPr>
                <a:spLocks noChangeArrowheads="1"/>
              </p:cNvSpPr>
              <p:nvPr/>
            </p:nvSpPr>
            <p:spPr bwMode="auto">
              <a:xfrm>
                <a:off x="432" y="216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35" name="Oval 37"/>
              <p:cNvSpPr>
                <a:spLocks noChangeArrowheads="1"/>
              </p:cNvSpPr>
              <p:nvPr/>
            </p:nvSpPr>
            <p:spPr bwMode="auto">
              <a:xfrm>
                <a:off x="288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36" name="Oval 38"/>
              <p:cNvSpPr>
                <a:spLocks noChangeArrowheads="1"/>
              </p:cNvSpPr>
              <p:nvPr/>
            </p:nvSpPr>
            <p:spPr bwMode="auto">
              <a:xfrm>
                <a:off x="528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37" name="Oval 3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</p:grpSp>
        <p:sp>
          <p:nvSpPr>
            <p:cNvPr id="19" name="Oval 40"/>
            <p:cNvSpPr>
              <a:spLocks noChangeArrowheads="1"/>
            </p:cNvSpPr>
            <p:nvPr/>
          </p:nvSpPr>
          <p:spPr bwMode="auto">
            <a:xfrm>
              <a:off x="528" y="192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900"/>
            </a:p>
          </p:txBody>
        </p:sp>
        <p:grpSp>
          <p:nvGrpSpPr>
            <p:cNvPr id="20" name="Group 41"/>
            <p:cNvGrpSpPr>
              <a:grpSpLocks/>
            </p:cNvGrpSpPr>
            <p:nvPr/>
          </p:nvGrpSpPr>
          <p:grpSpPr bwMode="auto">
            <a:xfrm>
              <a:off x="528" y="2256"/>
              <a:ext cx="336" cy="288"/>
              <a:chOff x="288" y="1920"/>
              <a:chExt cx="336" cy="288"/>
            </a:xfrm>
          </p:grpSpPr>
          <p:sp>
            <p:nvSpPr>
              <p:cNvPr id="22" name="Oval 42"/>
              <p:cNvSpPr>
                <a:spLocks noChangeArrowheads="1"/>
              </p:cNvSpPr>
              <p:nvPr/>
            </p:nvSpPr>
            <p:spPr bwMode="auto">
              <a:xfrm>
                <a:off x="384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23" name="Oval 43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24" name="Oval 44"/>
              <p:cNvSpPr>
                <a:spLocks noChangeArrowheads="1"/>
              </p:cNvSpPr>
              <p:nvPr/>
            </p:nvSpPr>
            <p:spPr bwMode="auto">
              <a:xfrm>
                <a:off x="576" y="211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25" name="Oval 45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26" name="Oval 46"/>
              <p:cNvSpPr>
                <a:spLocks noChangeArrowheads="1"/>
              </p:cNvSpPr>
              <p:nvPr/>
            </p:nvSpPr>
            <p:spPr bwMode="auto">
              <a:xfrm>
                <a:off x="432" y="216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27" name="Oval 47"/>
              <p:cNvSpPr>
                <a:spLocks noChangeArrowheads="1"/>
              </p:cNvSpPr>
              <p:nvPr/>
            </p:nvSpPr>
            <p:spPr bwMode="auto">
              <a:xfrm>
                <a:off x="288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28" name="Oval 48"/>
              <p:cNvSpPr>
                <a:spLocks noChangeArrowheads="1"/>
              </p:cNvSpPr>
              <p:nvPr/>
            </p:nvSpPr>
            <p:spPr bwMode="auto">
              <a:xfrm>
                <a:off x="528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29" name="Oval 4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</p:grpSp>
        <p:sp>
          <p:nvSpPr>
            <p:cNvPr id="21" name="Oval 50"/>
            <p:cNvSpPr>
              <a:spLocks noChangeArrowheads="1"/>
            </p:cNvSpPr>
            <p:nvPr/>
          </p:nvSpPr>
          <p:spPr bwMode="auto">
            <a:xfrm>
              <a:off x="864" y="225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900"/>
            </a:p>
          </p:txBody>
        </p:sp>
      </p:grpSp>
      <p:sp>
        <p:nvSpPr>
          <p:cNvPr id="54" name="Text Box 135"/>
          <p:cNvSpPr txBox="1">
            <a:spLocks noChangeArrowheads="1"/>
          </p:cNvSpPr>
          <p:nvPr/>
        </p:nvSpPr>
        <p:spPr bwMode="auto">
          <a:xfrm>
            <a:off x="2057400" y="4897582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dirty="0" err="1">
                <a:solidFill>
                  <a:srgbClr val="FFFF00"/>
                </a:solidFill>
              </a:rPr>
              <a:t>MeCl</a:t>
            </a:r>
            <a:endParaRPr lang="en-US" altLang="en-US" dirty="0">
              <a:solidFill>
                <a:srgbClr val="FFFF00"/>
              </a:solidFill>
            </a:endParaRPr>
          </a:p>
        </p:txBody>
      </p:sp>
      <p:grpSp>
        <p:nvGrpSpPr>
          <p:cNvPr id="55" name="Group 146"/>
          <p:cNvGrpSpPr>
            <a:grpSpLocks/>
          </p:cNvGrpSpPr>
          <p:nvPr/>
        </p:nvGrpSpPr>
        <p:grpSpPr bwMode="auto">
          <a:xfrm>
            <a:off x="685800" y="4211782"/>
            <a:ext cx="1143000" cy="1752600"/>
            <a:chOff x="1392" y="1200"/>
            <a:chExt cx="720" cy="1104"/>
          </a:xfrm>
        </p:grpSpPr>
        <p:sp>
          <p:nvSpPr>
            <p:cNvPr id="56" name="Rectangle 3"/>
            <p:cNvSpPr>
              <a:spLocks noChangeArrowheads="1"/>
            </p:cNvSpPr>
            <p:nvPr/>
          </p:nvSpPr>
          <p:spPr bwMode="auto">
            <a:xfrm>
              <a:off x="1392" y="1200"/>
              <a:ext cx="720" cy="11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900"/>
            </a:p>
          </p:txBody>
        </p:sp>
        <p:grpSp>
          <p:nvGrpSpPr>
            <p:cNvPr id="57" name="Group 52"/>
            <p:cNvGrpSpPr>
              <a:grpSpLocks/>
            </p:cNvGrpSpPr>
            <p:nvPr/>
          </p:nvGrpSpPr>
          <p:grpSpPr bwMode="auto">
            <a:xfrm>
              <a:off x="1440" y="1344"/>
              <a:ext cx="528" cy="576"/>
              <a:chOff x="240" y="1872"/>
              <a:chExt cx="720" cy="672"/>
            </a:xfrm>
          </p:grpSpPr>
          <p:grpSp>
            <p:nvGrpSpPr>
              <p:cNvPr id="100" name="Group 53"/>
              <p:cNvGrpSpPr>
                <a:grpSpLocks/>
              </p:cNvGrpSpPr>
              <p:nvPr/>
            </p:nvGrpSpPr>
            <p:grpSpPr bwMode="auto">
              <a:xfrm>
                <a:off x="240" y="2016"/>
                <a:ext cx="336" cy="288"/>
                <a:chOff x="288" y="1920"/>
                <a:chExt cx="336" cy="288"/>
              </a:xfrm>
            </p:grpSpPr>
            <p:sp>
              <p:nvSpPr>
                <p:cNvPr id="132" name="Oval 54"/>
                <p:cNvSpPr>
                  <a:spLocks noChangeArrowheads="1"/>
                </p:cNvSpPr>
                <p:nvPr/>
              </p:nvSpPr>
              <p:spPr bwMode="auto">
                <a:xfrm>
                  <a:off x="384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33" name="Oval 55"/>
                <p:cNvSpPr>
                  <a:spLocks noChangeArrowheads="1"/>
                </p:cNvSpPr>
                <p:nvPr/>
              </p:nvSpPr>
              <p:spPr bwMode="auto">
                <a:xfrm>
                  <a:off x="480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34" name="Oval 56"/>
                <p:cNvSpPr>
                  <a:spLocks noChangeArrowheads="1"/>
                </p:cNvSpPr>
                <p:nvPr/>
              </p:nvSpPr>
              <p:spPr bwMode="auto">
                <a:xfrm>
                  <a:off x="576" y="2112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35" name="Oval 57"/>
                <p:cNvSpPr>
                  <a:spLocks noChangeArrowheads="1"/>
                </p:cNvSpPr>
                <p:nvPr/>
              </p:nvSpPr>
              <p:spPr bwMode="auto">
                <a:xfrm>
                  <a:off x="384" y="2064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36" name="Oval 58"/>
                <p:cNvSpPr>
                  <a:spLocks noChangeArrowheads="1"/>
                </p:cNvSpPr>
                <p:nvPr/>
              </p:nvSpPr>
              <p:spPr bwMode="auto">
                <a:xfrm>
                  <a:off x="432" y="216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37" name="Oval 59"/>
                <p:cNvSpPr>
                  <a:spLocks noChangeArrowheads="1"/>
                </p:cNvSpPr>
                <p:nvPr/>
              </p:nvSpPr>
              <p:spPr bwMode="auto">
                <a:xfrm>
                  <a:off x="288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38" name="Oval 60"/>
                <p:cNvSpPr>
                  <a:spLocks noChangeArrowheads="1"/>
                </p:cNvSpPr>
                <p:nvPr/>
              </p:nvSpPr>
              <p:spPr bwMode="auto">
                <a:xfrm>
                  <a:off x="528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39" name="Oval 61"/>
                <p:cNvSpPr>
                  <a:spLocks noChangeArrowheads="1"/>
                </p:cNvSpPr>
                <p:nvPr/>
              </p:nvSpPr>
              <p:spPr bwMode="auto">
                <a:xfrm>
                  <a:off x="576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</p:grpSp>
          <p:sp>
            <p:nvSpPr>
              <p:cNvPr id="101" name="Oval 62"/>
              <p:cNvSpPr>
                <a:spLocks noChangeArrowheads="1"/>
              </p:cNvSpPr>
              <p:nvPr/>
            </p:nvSpPr>
            <p:spPr bwMode="auto">
              <a:xfrm>
                <a:off x="384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grpSp>
            <p:nvGrpSpPr>
              <p:cNvPr id="102" name="Group 63"/>
              <p:cNvGrpSpPr>
                <a:grpSpLocks/>
              </p:cNvGrpSpPr>
              <p:nvPr/>
            </p:nvGrpSpPr>
            <p:grpSpPr bwMode="auto">
              <a:xfrm>
                <a:off x="624" y="1872"/>
                <a:ext cx="336" cy="288"/>
                <a:chOff x="288" y="1920"/>
                <a:chExt cx="336" cy="288"/>
              </a:xfrm>
            </p:grpSpPr>
            <p:sp>
              <p:nvSpPr>
                <p:cNvPr id="124" name="Oval 64"/>
                <p:cNvSpPr>
                  <a:spLocks noChangeArrowheads="1"/>
                </p:cNvSpPr>
                <p:nvPr/>
              </p:nvSpPr>
              <p:spPr bwMode="auto">
                <a:xfrm>
                  <a:off x="384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25" name="Oval 65"/>
                <p:cNvSpPr>
                  <a:spLocks noChangeArrowheads="1"/>
                </p:cNvSpPr>
                <p:nvPr/>
              </p:nvSpPr>
              <p:spPr bwMode="auto">
                <a:xfrm>
                  <a:off x="480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26" name="Oval 66"/>
                <p:cNvSpPr>
                  <a:spLocks noChangeArrowheads="1"/>
                </p:cNvSpPr>
                <p:nvPr/>
              </p:nvSpPr>
              <p:spPr bwMode="auto">
                <a:xfrm>
                  <a:off x="576" y="2112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27" name="Oval 67"/>
                <p:cNvSpPr>
                  <a:spLocks noChangeArrowheads="1"/>
                </p:cNvSpPr>
                <p:nvPr/>
              </p:nvSpPr>
              <p:spPr bwMode="auto">
                <a:xfrm>
                  <a:off x="384" y="2064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28" name="Oval 68"/>
                <p:cNvSpPr>
                  <a:spLocks noChangeArrowheads="1"/>
                </p:cNvSpPr>
                <p:nvPr/>
              </p:nvSpPr>
              <p:spPr bwMode="auto">
                <a:xfrm>
                  <a:off x="432" y="216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29" name="Oval 69"/>
                <p:cNvSpPr>
                  <a:spLocks noChangeArrowheads="1"/>
                </p:cNvSpPr>
                <p:nvPr/>
              </p:nvSpPr>
              <p:spPr bwMode="auto">
                <a:xfrm>
                  <a:off x="288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30" name="Oval 70"/>
                <p:cNvSpPr>
                  <a:spLocks noChangeArrowheads="1"/>
                </p:cNvSpPr>
                <p:nvPr/>
              </p:nvSpPr>
              <p:spPr bwMode="auto">
                <a:xfrm>
                  <a:off x="528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31" name="Oval 71"/>
                <p:cNvSpPr>
                  <a:spLocks noChangeArrowheads="1"/>
                </p:cNvSpPr>
                <p:nvPr/>
              </p:nvSpPr>
              <p:spPr bwMode="auto">
                <a:xfrm>
                  <a:off x="576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</p:grpSp>
          <p:sp>
            <p:nvSpPr>
              <p:cNvPr id="103" name="Oval 72"/>
              <p:cNvSpPr>
                <a:spLocks noChangeArrowheads="1"/>
              </p:cNvSpPr>
              <p:nvPr/>
            </p:nvSpPr>
            <p:spPr bwMode="auto">
              <a:xfrm>
                <a:off x="576" y="211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grpSp>
            <p:nvGrpSpPr>
              <p:cNvPr id="104" name="Group 73"/>
              <p:cNvGrpSpPr>
                <a:grpSpLocks/>
              </p:cNvGrpSpPr>
              <p:nvPr/>
            </p:nvGrpSpPr>
            <p:grpSpPr bwMode="auto">
              <a:xfrm>
                <a:off x="576" y="2112"/>
                <a:ext cx="336" cy="288"/>
                <a:chOff x="288" y="1920"/>
                <a:chExt cx="336" cy="288"/>
              </a:xfrm>
            </p:grpSpPr>
            <p:sp>
              <p:nvSpPr>
                <p:cNvPr id="116" name="Oval 74"/>
                <p:cNvSpPr>
                  <a:spLocks noChangeArrowheads="1"/>
                </p:cNvSpPr>
                <p:nvPr/>
              </p:nvSpPr>
              <p:spPr bwMode="auto">
                <a:xfrm>
                  <a:off x="384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17" name="Oval 75"/>
                <p:cNvSpPr>
                  <a:spLocks noChangeArrowheads="1"/>
                </p:cNvSpPr>
                <p:nvPr/>
              </p:nvSpPr>
              <p:spPr bwMode="auto">
                <a:xfrm>
                  <a:off x="480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18" name="Oval 76"/>
                <p:cNvSpPr>
                  <a:spLocks noChangeArrowheads="1"/>
                </p:cNvSpPr>
                <p:nvPr/>
              </p:nvSpPr>
              <p:spPr bwMode="auto">
                <a:xfrm>
                  <a:off x="576" y="2112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19" name="Oval 77"/>
                <p:cNvSpPr>
                  <a:spLocks noChangeArrowheads="1"/>
                </p:cNvSpPr>
                <p:nvPr/>
              </p:nvSpPr>
              <p:spPr bwMode="auto">
                <a:xfrm>
                  <a:off x="384" y="2064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20" name="Oval 78"/>
                <p:cNvSpPr>
                  <a:spLocks noChangeArrowheads="1"/>
                </p:cNvSpPr>
                <p:nvPr/>
              </p:nvSpPr>
              <p:spPr bwMode="auto">
                <a:xfrm>
                  <a:off x="432" y="216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21" name="Oval 79"/>
                <p:cNvSpPr>
                  <a:spLocks noChangeArrowheads="1"/>
                </p:cNvSpPr>
                <p:nvPr/>
              </p:nvSpPr>
              <p:spPr bwMode="auto">
                <a:xfrm>
                  <a:off x="288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22" name="Oval 80"/>
                <p:cNvSpPr>
                  <a:spLocks noChangeArrowheads="1"/>
                </p:cNvSpPr>
                <p:nvPr/>
              </p:nvSpPr>
              <p:spPr bwMode="auto">
                <a:xfrm>
                  <a:off x="528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23" name="Oval 81"/>
                <p:cNvSpPr>
                  <a:spLocks noChangeArrowheads="1"/>
                </p:cNvSpPr>
                <p:nvPr/>
              </p:nvSpPr>
              <p:spPr bwMode="auto">
                <a:xfrm>
                  <a:off x="576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</p:grpSp>
          <p:sp>
            <p:nvSpPr>
              <p:cNvPr id="105" name="Oval 82"/>
              <p:cNvSpPr>
                <a:spLocks noChangeArrowheads="1"/>
              </p:cNvSpPr>
              <p:nvPr/>
            </p:nvSpPr>
            <p:spPr bwMode="auto">
              <a:xfrm>
                <a:off x="528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grpSp>
            <p:nvGrpSpPr>
              <p:cNvPr id="106" name="Group 83"/>
              <p:cNvGrpSpPr>
                <a:grpSpLocks/>
              </p:cNvGrpSpPr>
              <p:nvPr/>
            </p:nvGrpSpPr>
            <p:grpSpPr bwMode="auto">
              <a:xfrm>
                <a:off x="528" y="2256"/>
                <a:ext cx="336" cy="288"/>
                <a:chOff x="288" y="1920"/>
                <a:chExt cx="336" cy="288"/>
              </a:xfrm>
            </p:grpSpPr>
            <p:sp>
              <p:nvSpPr>
                <p:cNvPr id="108" name="Oval 84"/>
                <p:cNvSpPr>
                  <a:spLocks noChangeArrowheads="1"/>
                </p:cNvSpPr>
                <p:nvPr/>
              </p:nvSpPr>
              <p:spPr bwMode="auto">
                <a:xfrm>
                  <a:off x="384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09" name="Oval 85"/>
                <p:cNvSpPr>
                  <a:spLocks noChangeArrowheads="1"/>
                </p:cNvSpPr>
                <p:nvPr/>
              </p:nvSpPr>
              <p:spPr bwMode="auto">
                <a:xfrm>
                  <a:off x="480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10" name="Oval 86"/>
                <p:cNvSpPr>
                  <a:spLocks noChangeArrowheads="1"/>
                </p:cNvSpPr>
                <p:nvPr/>
              </p:nvSpPr>
              <p:spPr bwMode="auto">
                <a:xfrm>
                  <a:off x="576" y="2112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11" name="Oval 87"/>
                <p:cNvSpPr>
                  <a:spLocks noChangeArrowheads="1"/>
                </p:cNvSpPr>
                <p:nvPr/>
              </p:nvSpPr>
              <p:spPr bwMode="auto">
                <a:xfrm>
                  <a:off x="384" y="2064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12" name="Oval 88"/>
                <p:cNvSpPr>
                  <a:spLocks noChangeArrowheads="1"/>
                </p:cNvSpPr>
                <p:nvPr/>
              </p:nvSpPr>
              <p:spPr bwMode="auto">
                <a:xfrm>
                  <a:off x="432" y="216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13" name="Oval 89"/>
                <p:cNvSpPr>
                  <a:spLocks noChangeArrowheads="1"/>
                </p:cNvSpPr>
                <p:nvPr/>
              </p:nvSpPr>
              <p:spPr bwMode="auto">
                <a:xfrm>
                  <a:off x="288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14" name="Oval 90"/>
                <p:cNvSpPr>
                  <a:spLocks noChangeArrowheads="1"/>
                </p:cNvSpPr>
                <p:nvPr/>
              </p:nvSpPr>
              <p:spPr bwMode="auto">
                <a:xfrm>
                  <a:off x="528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115" name="Oval 91"/>
                <p:cNvSpPr>
                  <a:spLocks noChangeArrowheads="1"/>
                </p:cNvSpPr>
                <p:nvPr/>
              </p:nvSpPr>
              <p:spPr bwMode="auto">
                <a:xfrm>
                  <a:off x="576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</p:grpSp>
          <p:sp>
            <p:nvSpPr>
              <p:cNvPr id="107" name="Oval 92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</p:grpSp>
        <p:grpSp>
          <p:nvGrpSpPr>
            <p:cNvPr id="58" name="Group 93"/>
            <p:cNvGrpSpPr>
              <a:grpSpLocks/>
            </p:cNvGrpSpPr>
            <p:nvPr/>
          </p:nvGrpSpPr>
          <p:grpSpPr bwMode="auto">
            <a:xfrm>
              <a:off x="1440" y="1584"/>
              <a:ext cx="624" cy="672"/>
              <a:chOff x="240" y="1872"/>
              <a:chExt cx="720" cy="672"/>
            </a:xfrm>
          </p:grpSpPr>
          <p:grpSp>
            <p:nvGrpSpPr>
              <p:cNvPr id="60" name="Group 94"/>
              <p:cNvGrpSpPr>
                <a:grpSpLocks/>
              </p:cNvGrpSpPr>
              <p:nvPr/>
            </p:nvGrpSpPr>
            <p:grpSpPr bwMode="auto">
              <a:xfrm>
                <a:off x="240" y="2016"/>
                <a:ext cx="336" cy="288"/>
                <a:chOff x="288" y="1920"/>
                <a:chExt cx="336" cy="288"/>
              </a:xfrm>
            </p:grpSpPr>
            <p:sp>
              <p:nvSpPr>
                <p:cNvPr id="92" name="Oval 95"/>
                <p:cNvSpPr>
                  <a:spLocks noChangeArrowheads="1"/>
                </p:cNvSpPr>
                <p:nvPr/>
              </p:nvSpPr>
              <p:spPr bwMode="auto">
                <a:xfrm>
                  <a:off x="384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93" name="Oval 96"/>
                <p:cNvSpPr>
                  <a:spLocks noChangeArrowheads="1"/>
                </p:cNvSpPr>
                <p:nvPr/>
              </p:nvSpPr>
              <p:spPr bwMode="auto">
                <a:xfrm>
                  <a:off x="480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94" name="Oval 97"/>
                <p:cNvSpPr>
                  <a:spLocks noChangeArrowheads="1"/>
                </p:cNvSpPr>
                <p:nvPr/>
              </p:nvSpPr>
              <p:spPr bwMode="auto">
                <a:xfrm>
                  <a:off x="576" y="2112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95" name="Oval 98"/>
                <p:cNvSpPr>
                  <a:spLocks noChangeArrowheads="1"/>
                </p:cNvSpPr>
                <p:nvPr/>
              </p:nvSpPr>
              <p:spPr bwMode="auto">
                <a:xfrm>
                  <a:off x="384" y="2064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96" name="Oval 99"/>
                <p:cNvSpPr>
                  <a:spLocks noChangeArrowheads="1"/>
                </p:cNvSpPr>
                <p:nvPr/>
              </p:nvSpPr>
              <p:spPr bwMode="auto">
                <a:xfrm>
                  <a:off x="432" y="216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97" name="Oval 100"/>
                <p:cNvSpPr>
                  <a:spLocks noChangeArrowheads="1"/>
                </p:cNvSpPr>
                <p:nvPr/>
              </p:nvSpPr>
              <p:spPr bwMode="auto">
                <a:xfrm>
                  <a:off x="288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98" name="Oval 101"/>
                <p:cNvSpPr>
                  <a:spLocks noChangeArrowheads="1"/>
                </p:cNvSpPr>
                <p:nvPr/>
              </p:nvSpPr>
              <p:spPr bwMode="auto">
                <a:xfrm>
                  <a:off x="528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99" name="Oval 102"/>
                <p:cNvSpPr>
                  <a:spLocks noChangeArrowheads="1"/>
                </p:cNvSpPr>
                <p:nvPr/>
              </p:nvSpPr>
              <p:spPr bwMode="auto">
                <a:xfrm>
                  <a:off x="576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</p:grpSp>
          <p:sp>
            <p:nvSpPr>
              <p:cNvPr id="61" name="Oval 103"/>
              <p:cNvSpPr>
                <a:spLocks noChangeArrowheads="1"/>
              </p:cNvSpPr>
              <p:nvPr/>
            </p:nvSpPr>
            <p:spPr bwMode="auto">
              <a:xfrm>
                <a:off x="384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grpSp>
            <p:nvGrpSpPr>
              <p:cNvPr id="62" name="Group 104"/>
              <p:cNvGrpSpPr>
                <a:grpSpLocks/>
              </p:cNvGrpSpPr>
              <p:nvPr/>
            </p:nvGrpSpPr>
            <p:grpSpPr bwMode="auto">
              <a:xfrm>
                <a:off x="624" y="1872"/>
                <a:ext cx="336" cy="288"/>
                <a:chOff x="288" y="1920"/>
                <a:chExt cx="336" cy="288"/>
              </a:xfrm>
            </p:grpSpPr>
            <p:sp>
              <p:nvSpPr>
                <p:cNvPr id="84" name="Oval 105"/>
                <p:cNvSpPr>
                  <a:spLocks noChangeArrowheads="1"/>
                </p:cNvSpPr>
                <p:nvPr/>
              </p:nvSpPr>
              <p:spPr bwMode="auto">
                <a:xfrm>
                  <a:off x="384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85" name="Oval 106"/>
                <p:cNvSpPr>
                  <a:spLocks noChangeArrowheads="1"/>
                </p:cNvSpPr>
                <p:nvPr/>
              </p:nvSpPr>
              <p:spPr bwMode="auto">
                <a:xfrm>
                  <a:off x="480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86" name="Oval 107"/>
                <p:cNvSpPr>
                  <a:spLocks noChangeArrowheads="1"/>
                </p:cNvSpPr>
                <p:nvPr/>
              </p:nvSpPr>
              <p:spPr bwMode="auto">
                <a:xfrm>
                  <a:off x="576" y="2112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87" name="Oval 108"/>
                <p:cNvSpPr>
                  <a:spLocks noChangeArrowheads="1"/>
                </p:cNvSpPr>
                <p:nvPr/>
              </p:nvSpPr>
              <p:spPr bwMode="auto">
                <a:xfrm>
                  <a:off x="384" y="2064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88" name="Oval 109"/>
                <p:cNvSpPr>
                  <a:spLocks noChangeArrowheads="1"/>
                </p:cNvSpPr>
                <p:nvPr/>
              </p:nvSpPr>
              <p:spPr bwMode="auto">
                <a:xfrm>
                  <a:off x="432" y="216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89" name="Oval 110"/>
                <p:cNvSpPr>
                  <a:spLocks noChangeArrowheads="1"/>
                </p:cNvSpPr>
                <p:nvPr/>
              </p:nvSpPr>
              <p:spPr bwMode="auto">
                <a:xfrm>
                  <a:off x="288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90" name="Oval 111"/>
                <p:cNvSpPr>
                  <a:spLocks noChangeArrowheads="1"/>
                </p:cNvSpPr>
                <p:nvPr/>
              </p:nvSpPr>
              <p:spPr bwMode="auto">
                <a:xfrm>
                  <a:off x="528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91" name="Oval 112"/>
                <p:cNvSpPr>
                  <a:spLocks noChangeArrowheads="1"/>
                </p:cNvSpPr>
                <p:nvPr/>
              </p:nvSpPr>
              <p:spPr bwMode="auto">
                <a:xfrm>
                  <a:off x="576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</p:grpSp>
          <p:sp>
            <p:nvSpPr>
              <p:cNvPr id="63" name="Oval 113"/>
              <p:cNvSpPr>
                <a:spLocks noChangeArrowheads="1"/>
              </p:cNvSpPr>
              <p:nvPr/>
            </p:nvSpPr>
            <p:spPr bwMode="auto">
              <a:xfrm>
                <a:off x="576" y="211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grpSp>
            <p:nvGrpSpPr>
              <p:cNvPr id="64" name="Group 114"/>
              <p:cNvGrpSpPr>
                <a:grpSpLocks/>
              </p:cNvGrpSpPr>
              <p:nvPr/>
            </p:nvGrpSpPr>
            <p:grpSpPr bwMode="auto">
              <a:xfrm>
                <a:off x="576" y="2112"/>
                <a:ext cx="336" cy="288"/>
                <a:chOff x="288" y="1920"/>
                <a:chExt cx="336" cy="288"/>
              </a:xfrm>
            </p:grpSpPr>
            <p:sp>
              <p:nvSpPr>
                <p:cNvPr id="76" name="Oval 115"/>
                <p:cNvSpPr>
                  <a:spLocks noChangeArrowheads="1"/>
                </p:cNvSpPr>
                <p:nvPr/>
              </p:nvSpPr>
              <p:spPr bwMode="auto">
                <a:xfrm>
                  <a:off x="384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77" name="Oval 116"/>
                <p:cNvSpPr>
                  <a:spLocks noChangeArrowheads="1"/>
                </p:cNvSpPr>
                <p:nvPr/>
              </p:nvSpPr>
              <p:spPr bwMode="auto">
                <a:xfrm>
                  <a:off x="480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78" name="Oval 117"/>
                <p:cNvSpPr>
                  <a:spLocks noChangeArrowheads="1"/>
                </p:cNvSpPr>
                <p:nvPr/>
              </p:nvSpPr>
              <p:spPr bwMode="auto">
                <a:xfrm>
                  <a:off x="576" y="2112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79" name="Oval 118"/>
                <p:cNvSpPr>
                  <a:spLocks noChangeArrowheads="1"/>
                </p:cNvSpPr>
                <p:nvPr/>
              </p:nvSpPr>
              <p:spPr bwMode="auto">
                <a:xfrm>
                  <a:off x="384" y="2064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80" name="Oval 119"/>
                <p:cNvSpPr>
                  <a:spLocks noChangeArrowheads="1"/>
                </p:cNvSpPr>
                <p:nvPr/>
              </p:nvSpPr>
              <p:spPr bwMode="auto">
                <a:xfrm>
                  <a:off x="432" y="216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81" name="Oval 120"/>
                <p:cNvSpPr>
                  <a:spLocks noChangeArrowheads="1"/>
                </p:cNvSpPr>
                <p:nvPr/>
              </p:nvSpPr>
              <p:spPr bwMode="auto">
                <a:xfrm>
                  <a:off x="288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82" name="Oval 121"/>
                <p:cNvSpPr>
                  <a:spLocks noChangeArrowheads="1"/>
                </p:cNvSpPr>
                <p:nvPr/>
              </p:nvSpPr>
              <p:spPr bwMode="auto">
                <a:xfrm>
                  <a:off x="528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83" name="Oval 122"/>
                <p:cNvSpPr>
                  <a:spLocks noChangeArrowheads="1"/>
                </p:cNvSpPr>
                <p:nvPr/>
              </p:nvSpPr>
              <p:spPr bwMode="auto">
                <a:xfrm>
                  <a:off x="576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</p:grpSp>
          <p:sp>
            <p:nvSpPr>
              <p:cNvPr id="65" name="Oval 123"/>
              <p:cNvSpPr>
                <a:spLocks noChangeArrowheads="1"/>
              </p:cNvSpPr>
              <p:nvPr/>
            </p:nvSpPr>
            <p:spPr bwMode="auto">
              <a:xfrm>
                <a:off x="528" y="1920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  <p:grpSp>
            <p:nvGrpSpPr>
              <p:cNvPr id="66" name="Group 124"/>
              <p:cNvGrpSpPr>
                <a:grpSpLocks/>
              </p:cNvGrpSpPr>
              <p:nvPr/>
            </p:nvGrpSpPr>
            <p:grpSpPr bwMode="auto">
              <a:xfrm>
                <a:off x="528" y="2256"/>
                <a:ext cx="336" cy="288"/>
                <a:chOff x="288" y="1920"/>
                <a:chExt cx="336" cy="288"/>
              </a:xfrm>
            </p:grpSpPr>
            <p:sp>
              <p:nvSpPr>
                <p:cNvPr id="68" name="Oval 125"/>
                <p:cNvSpPr>
                  <a:spLocks noChangeArrowheads="1"/>
                </p:cNvSpPr>
                <p:nvPr/>
              </p:nvSpPr>
              <p:spPr bwMode="auto">
                <a:xfrm>
                  <a:off x="384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69" name="Oval 126"/>
                <p:cNvSpPr>
                  <a:spLocks noChangeArrowheads="1"/>
                </p:cNvSpPr>
                <p:nvPr/>
              </p:nvSpPr>
              <p:spPr bwMode="auto">
                <a:xfrm>
                  <a:off x="480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70" name="Oval 127"/>
                <p:cNvSpPr>
                  <a:spLocks noChangeArrowheads="1"/>
                </p:cNvSpPr>
                <p:nvPr/>
              </p:nvSpPr>
              <p:spPr bwMode="auto">
                <a:xfrm>
                  <a:off x="576" y="2112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71" name="Oval 128"/>
                <p:cNvSpPr>
                  <a:spLocks noChangeArrowheads="1"/>
                </p:cNvSpPr>
                <p:nvPr/>
              </p:nvSpPr>
              <p:spPr bwMode="auto">
                <a:xfrm>
                  <a:off x="384" y="2064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72" name="Oval 129"/>
                <p:cNvSpPr>
                  <a:spLocks noChangeArrowheads="1"/>
                </p:cNvSpPr>
                <p:nvPr/>
              </p:nvSpPr>
              <p:spPr bwMode="auto">
                <a:xfrm>
                  <a:off x="432" y="216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73" name="Oval 130"/>
                <p:cNvSpPr>
                  <a:spLocks noChangeArrowheads="1"/>
                </p:cNvSpPr>
                <p:nvPr/>
              </p:nvSpPr>
              <p:spPr bwMode="auto">
                <a:xfrm>
                  <a:off x="288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74" name="Oval 131"/>
                <p:cNvSpPr>
                  <a:spLocks noChangeArrowheads="1"/>
                </p:cNvSpPr>
                <p:nvPr/>
              </p:nvSpPr>
              <p:spPr bwMode="auto">
                <a:xfrm>
                  <a:off x="528" y="1920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  <p:sp>
              <p:nvSpPr>
                <p:cNvPr id="75" name="Oval 132"/>
                <p:cNvSpPr>
                  <a:spLocks noChangeArrowheads="1"/>
                </p:cNvSpPr>
                <p:nvPr/>
              </p:nvSpPr>
              <p:spPr bwMode="auto">
                <a:xfrm>
                  <a:off x="576" y="2016"/>
                  <a:ext cx="48" cy="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sz="1900"/>
                </a:p>
              </p:txBody>
            </p:sp>
          </p:grpSp>
          <p:sp>
            <p:nvSpPr>
              <p:cNvPr id="67" name="Oval 133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900"/>
              </a:p>
            </p:txBody>
          </p:sp>
        </p:grpSp>
        <p:sp>
          <p:nvSpPr>
            <p:cNvPr id="59" name="Text Box 136"/>
            <p:cNvSpPr txBox="1">
              <a:spLocks noChangeArrowheads="1"/>
            </p:cNvSpPr>
            <p:nvPr/>
          </p:nvSpPr>
          <p:spPr bwMode="auto">
            <a:xfrm>
              <a:off x="1584" y="1632"/>
              <a:ext cx="27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/>
                <a:t>Si</a:t>
              </a:r>
            </a:p>
          </p:txBody>
        </p:sp>
      </p:grpSp>
      <p:sp>
        <p:nvSpPr>
          <p:cNvPr id="140" name="AutoShape 137"/>
          <p:cNvSpPr>
            <a:spLocks noChangeArrowheads="1"/>
          </p:cNvSpPr>
          <p:nvPr/>
        </p:nvSpPr>
        <p:spPr bwMode="auto">
          <a:xfrm>
            <a:off x="2286000" y="5740521"/>
            <a:ext cx="3048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900"/>
          </a:p>
        </p:txBody>
      </p:sp>
      <p:sp>
        <p:nvSpPr>
          <p:cNvPr id="141" name="Text Box 138"/>
          <p:cNvSpPr txBox="1">
            <a:spLocks noChangeArrowheads="1"/>
          </p:cNvSpPr>
          <p:nvPr/>
        </p:nvSpPr>
        <p:spPr bwMode="auto">
          <a:xfrm>
            <a:off x="1830779" y="5366450"/>
            <a:ext cx="17684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Copper Catalysts</a:t>
            </a:r>
          </a:p>
        </p:txBody>
      </p:sp>
      <p:sp>
        <p:nvSpPr>
          <p:cNvPr id="142" name="Text Box 141"/>
          <p:cNvSpPr txBox="1">
            <a:spLocks noChangeArrowheads="1"/>
          </p:cNvSpPr>
          <p:nvPr/>
        </p:nvSpPr>
        <p:spPr bwMode="auto">
          <a:xfrm>
            <a:off x="4486635" y="1773382"/>
            <a:ext cx="17582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Me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SiCl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2 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70C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  </a:t>
            </a:r>
            <a:endParaRPr lang="en-US" altLang="en-US" sz="1800" b="1" baseline="-25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MeHSiCl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2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Me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3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SiCl   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58C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3" name="Line 147"/>
          <p:cNvSpPr>
            <a:spLocks noChangeShapeType="1"/>
          </p:cNvSpPr>
          <p:nvPr/>
        </p:nvSpPr>
        <p:spPr bwMode="auto">
          <a:xfrm>
            <a:off x="1143000" y="390698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Line 149"/>
          <p:cNvSpPr>
            <a:spLocks noChangeShapeType="1"/>
          </p:cNvSpPr>
          <p:nvPr/>
        </p:nvSpPr>
        <p:spPr bwMode="auto">
          <a:xfrm flipH="1">
            <a:off x="2057400" y="5354782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Line 151"/>
          <p:cNvSpPr>
            <a:spLocks noChangeShapeType="1"/>
          </p:cNvSpPr>
          <p:nvPr/>
        </p:nvSpPr>
        <p:spPr bwMode="auto">
          <a:xfrm>
            <a:off x="1905000" y="444038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" name="Picture 1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9108"/>
            <a:ext cx="1600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Line 155"/>
          <p:cNvSpPr>
            <a:spLocks noChangeShapeType="1"/>
          </p:cNvSpPr>
          <p:nvPr/>
        </p:nvSpPr>
        <p:spPr bwMode="auto">
          <a:xfrm flipV="1">
            <a:off x="2438400" y="3602182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Text Box 156"/>
          <p:cNvSpPr txBox="1">
            <a:spLocks noChangeArrowheads="1"/>
          </p:cNvSpPr>
          <p:nvPr/>
        </p:nvSpPr>
        <p:spPr bwMode="auto">
          <a:xfrm>
            <a:off x="2514600" y="3678382"/>
            <a:ext cx="1225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Chlorosilane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 Mix</a:t>
            </a:r>
          </a:p>
        </p:txBody>
      </p:sp>
      <p:sp>
        <p:nvSpPr>
          <p:cNvPr id="149" name="Line 157"/>
          <p:cNvSpPr>
            <a:spLocks noChangeShapeType="1"/>
          </p:cNvSpPr>
          <p:nvPr/>
        </p:nvSpPr>
        <p:spPr bwMode="auto">
          <a:xfrm>
            <a:off x="4038600" y="223058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158"/>
          <p:cNvSpPr>
            <a:spLocks noChangeShapeType="1"/>
          </p:cNvSpPr>
          <p:nvPr/>
        </p:nvSpPr>
        <p:spPr bwMode="auto">
          <a:xfrm>
            <a:off x="6019800" y="2382982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Text Box 159"/>
          <p:cNvSpPr txBox="1">
            <a:spLocks noChangeArrowheads="1"/>
          </p:cNvSpPr>
          <p:nvPr/>
        </p:nvSpPr>
        <p:spPr bwMode="auto">
          <a:xfrm>
            <a:off x="6172200" y="1849582"/>
            <a:ext cx="5461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H</a:t>
            </a:r>
            <a:r>
              <a:rPr lang="en-US" altLang="en-US" sz="1600" baseline="-25000" dirty="0">
                <a:solidFill>
                  <a:schemeClr val="bg1"/>
                </a:solidFill>
              </a:rPr>
              <a:t>2</a:t>
            </a:r>
            <a:r>
              <a:rPr lang="en-US" altLang="en-US" sz="16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52" name="Line 245"/>
          <p:cNvSpPr>
            <a:spLocks noChangeShapeType="1"/>
          </p:cNvSpPr>
          <p:nvPr/>
        </p:nvSpPr>
        <p:spPr bwMode="auto">
          <a:xfrm>
            <a:off x="6400800" y="2611582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Text Box 247"/>
          <p:cNvSpPr txBox="1">
            <a:spLocks noChangeArrowheads="1"/>
          </p:cNvSpPr>
          <p:nvPr/>
        </p:nvSpPr>
        <p:spPr bwMode="auto">
          <a:xfrm>
            <a:off x="6045537" y="3830782"/>
            <a:ext cx="1210588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Waste &amp;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Recovery</a:t>
            </a:r>
          </a:p>
        </p:txBody>
      </p:sp>
      <p:sp>
        <p:nvSpPr>
          <p:cNvPr id="154" name="Text Box 248"/>
          <p:cNvSpPr txBox="1">
            <a:spLocks noChangeArrowheads="1"/>
          </p:cNvSpPr>
          <p:nvPr/>
        </p:nvSpPr>
        <p:spPr bwMode="auto">
          <a:xfrm>
            <a:off x="7166335" y="1925782"/>
            <a:ext cx="1534394" cy="6771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Me2 Hydro</a:t>
            </a:r>
          </a:p>
          <a:p>
            <a:pPr algn="ctr">
              <a:defRPr/>
            </a:pPr>
            <a:r>
              <a:rPr lang="en-US" sz="1800" b="1" dirty="0" err="1">
                <a:solidFill>
                  <a:schemeClr val="bg1"/>
                </a:solidFill>
              </a:rPr>
              <a:t>SiH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fluid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5" name="مربع نص 154"/>
          <p:cNvSpPr txBox="1"/>
          <p:nvPr/>
        </p:nvSpPr>
        <p:spPr>
          <a:xfrm>
            <a:off x="4486635" y="2634573"/>
            <a:ext cx="1609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MeSiCl3  </a:t>
            </a:r>
            <a:r>
              <a:rPr lang="en-US" sz="1400" b="1" dirty="0" smtClean="0">
                <a:solidFill>
                  <a:schemeClr val="bg1"/>
                </a:solidFill>
              </a:rPr>
              <a:t>66C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92201" y="190501"/>
            <a:ext cx="8173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i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Process Chemistry of Methyl Train</a:t>
            </a:r>
          </a:p>
        </p:txBody>
      </p:sp>
    </p:spTree>
    <p:extLst>
      <p:ext uri="{BB962C8B-B14F-4D97-AF65-F5344CB8AC3E}">
        <p14:creationId xmlns:p14="http://schemas.microsoft.com/office/powerpoint/2010/main" val="4153261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52399"/>
            <a:ext cx="8686800" cy="6318455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21674" y="6470855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/>
              <a:t>Widad. </a:t>
            </a:r>
            <a:r>
              <a:rPr lang="en-US" b="1" i="1" u="sng" dirty="0" err="1"/>
              <a:t>salih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242765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5874"/>
            <a:ext cx="8534400" cy="481012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0668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Silicon Tetrachloride  :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Auseful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Precurser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8000" y="632460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/>
              <a:t>Widad. </a:t>
            </a:r>
            <a:r>
              <a:rPr lang="en-US" b="1" i="1" u="sng" dirty="0" err="1"/>
              <a:t>salih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1849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785</TotalTime>
  <Words>522</Words>
  <Application>Microsoft Office PowerPoint</Application>
  <PresentationFormat>On-screen Show (4:3)</PresentationFormat>
  <Paragraphs>134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شريحة</vt:lpstr>
      <vt:lpstr>ClipArt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Polymerization of New silane Coupling Agent and Used it As Impact Modifier of Silica Filled Unsaturated Polyester</dc:title>
  <dc:creator>anwar</dc:creator>
  <cp:lastModifiedBy>DrWhidad</cp:lastModifiedBy>
  <cp:revision>82</cp:revision>
  <dcterms:created xsi:type="dcterms:W3CDTF">2006-08-16T00:00:00Z</dcterms:created>
  <dcterms:modified xsi:type="dcterms:W3CDTF">2019-11-06T20:57:36Z</dcterms:modified>
</cp:coreProperties>
</file>